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8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0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2FEB-6644-4213-B81A-321B723BF73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F558-E51C-4823-8768-C1E904B38A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5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F558-E51C-4823-8768-C1E904B38A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F558-E51C-4823-8768-C1E904B38A5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F558-E51C-4823-8768-C1E904B38A5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A6667D-B5FA-4334-BEA0-0899D3AF057F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D24A52-601C-4543-8144-D6892946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4.xml"/><Relationship Id="rId18" Type="http://schemas.openxmlformats.org/officeDocument/2006/relationships/slide" Target="slide10.xml"/><Relationship Id="rId26" Type="http://schemas.openxmlformats.org/officeDocument/2006/relationships/slide" Target="slide52.xml"/><Relationship Id="rId3" Type="http://schemas.openxmlformats.org/officeDocument/2006/relationships/slide" Target="slide6.xml"/><Relationship Id="rId21" Type="http://schemas.openxmlformats.org/officeDocument/2006/relationships/slide" Target="slide16.xml"/><Relationship Id="rId7" Type="http://schemas.openxmlformats.org/officeDocument/2006/relationships/slide" Target="slide32.xml"/><Relationship Id="rId12" Type="http://schemas.openxmlformats.org/officeDocument/2006/relationships/slide" Target="slide22.xml"/><Relationship Id="rId17" Type="http://schemas.openxmlformats.org/officeDocument/2006/relationships/slide" Target="slide8.xml"/><Relationship Id="rId25" Type="http://schemas.openxmlformats.org/officeDocument/2006/relationships/slide" Target="slide54.xml"/><Relationship Id="rId2" Type="http://schemas.openxmlformats.org/officeDocument/2006/relationships/slide" Target="slide4.xml"/><Relationship Id="rId16" Type="http://schemas.openxmlformats.org/officeDocument/2006/relationships/slide" Target="slide3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11" Type="http://schemas.openxmlformats.org/officeDocument/2006/relationships/slide" Target="slide42.xml"/><Relationship Id="rId24" Type="http://schemas.openxmlformats.org/officeDocument/2006/relationships/slide" Target="slide48.xml"/><Relationship Id="rId5" Type="http://schemas.openxmlformats.org/officeDocument/2006/relationships/slide" Target="slide20.xml"/><Relationship Id="rId15" Type="http://schemas.openxmlformats.org/officeDocument/2006/relationships/slide" Target="slide28.xml"/><Relationship Id="rId23" Type="http://schemas.openxmlformats.org/officeDocument/2006/relationships/slide" Target="slide46.xml"/><Relationship Id="rId10" Type="http://schemas.openxmlformats.org/officeDocument/2006/relationships/slide" Target="slide40.xml"/><Relationship Id="rId19" Type="http://schemas.openxmlformats.org/officeDocument/2006/relationships/slide" Target="slide12.xml"/><Relationship Id="rId4" Type="http://schemas.openxmlformats.org/officeDocument/2006/relationships/slide" Target="slide18.xml"/><Relationship Id="rId9" Type="http://schemas.openxmlformats.org/officeDocument/2006/relationships/slide" Target="slide38.xml"/><Relationship Id="rId14" Type="http://schemas.openxmlformats.org/officeDocument/2006/relationships/slide" Target="slide26.xml"/><Relationship Id="rId22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.rin.ru/cgi-bin/rus/galery.pl?tek_id=0&amp;id_persona=35848&amp;a=f&amp;lang" TargetMode="External"/><Relationship Id="rId7" Type="http://schemas.openxmlformats.org/officeDocument/2006/relationships/hyperlink" Target="https://yandex.ru/images/search?text=&#1082;&#1072;&#1076;&#1088;&#1099;%20&#1080;&#1079;%20&#1092;&#1080;&#1083;&#1100;&#1084;&#1072;%20&#1091;&#1083;&#1080;&#1094;&#1072;%20&#1084;&#1083;&#1072;&#1076;&#1096;&#1077;&#1075;&#1086;%20&#1089;&#1099;&#1085;&#1072;&amp;noreask=1" TargetMode="External"/><Relationship Id="rId2" Type="http://schemas.openxmlformats.org/officeDocument/2006/relationships/hyperlink" Target="https://yandex.ru/images/search?text=&#1092;&#1086;&#1090;&#1086;%20&#1091;&#1083;&#1080;&#1094;&#1072;%20&#1074;%20&#1095;&#1077;&#1089;&#1090;&#1100;%20&#1079;&#1080;&#1085;&#1099;%20&#1087;&#1086;&#1088;&#1090;&#1085;&#1086;&#1074;&#1086;&#1081;&amp;noreask=1&amp;img_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img_url=https://ozon-st.cdn.ngenix.net/multimedia/books_cov" TargetMode="External"/><Relationship Id="rId5" Type="http://schemas.openxmlformats.org/officeDocument/2006/relationships/hyperlink" Target="https://yandex.ru/images/search?text=&#1089;&#1084;&#1086;&#1090;&#1088;&#1077;&#1090;&#1100;%20&#1092;&#1086;&#1090;&#1086;%20&#1087;&#1088;&#1077;&#1076;&#1074;&#1086;&#1077;&#1085;&#1085;&#1086;&#1075;&#1086;%20&#1083;&#1077;&#1085;&#1080;&#1085;&#1075;&#1088;&#1072;&#1076;&#1072;&amp;noreask=1&amp;img_" TargetMode="External"/><Relationship Id="rId4" Type="http://schemas.openxmlformats.org/officeDocument/2006/relationships/hyperlink" Target="http://900igr.net/fotografii/istorija/Den-geroja-antifashista/010-Galja-Komlev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23328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dirty="0" smtClean="0"/>
              <a:t>Маленькие герои большой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536504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1941 – 1945 </a:t>
            </a:r>
            <a:endParaRPr lang="ru-RU" sz="4000" b="1" dirty="0"/>
          </a:p>
        </p:txBody>
      </p:sp>
      <p:pic>
        <p:nvPicPr>
          <p:cNvPr id="4" name="Picture 2" descr="C:\Documents and Settings\Ada.nEt.naT\Рабочий стол\мой кл. час\106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52536" y="-99392"/>
            <a:ext cx="3313113" cy="3009900"/>
          </a:xfrm>
          <a:prstGeom prst="rect">
            <a:avLst/>
          </a:prstGeom>
          <a:noFill/>
          <a:ln/>
        </p:spPr>
      </p:pic>
      <p:pic>
        <p:nvPicPr>
          <p:cNvPr id="5" name="Picture 2" descr="D:\Мои документы\Дети герои войны\Иллюстрации Дети войны\gero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005064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2040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МОУ Ивановская СШ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Он был одним из членов партизанского отряда, воевавшего в каменоломнях  вблизи Керчи.. Он подносил боеприпасы, воду, питание, ходил в разведку. Оккупанты вели борьбу с отрядом каменоломен и замуровывали выходы из неё. Поскольку он был самым маленьким, то ему удавалось выбираться на поверхность по очень узким лазам не замеченным врагами.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4664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СЕРИЯ &quot;ОПАЛЕННЫЕ ОГНЕМ ВОЙНЫ&quot; (ЧАСТЬ 21 - ЮНЫЕ ГЕРОИ ВОЙНЫ.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764704"/>
            <a:ext cx="3528392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26876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Володя Дубинин</a:t>
            </a:r>
            <a:endParaRPr lang="ru-RU" sz="48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95536" y="6093296"/>
            <a:ext cx="504056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619268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С </a:t>
            </a:r>
            <a:r>
              <a:rPr lang="ru-RU" sz="2400" b="1" dirty="0" smtClean="0">
                <a:latin typeface="Calibri" pitchFamily="34" charset="0"/>
                <a:cs typeface="Arial" charset="0"/>
              </a:rPr>
              <a:t>1942 года член подпольной организации «Юные мстители».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400" b="1" dirty="0" smtClean="0">
                <a:latin typeface="Calibri" pitchFamily="34" charset="0"/>
                <a:cs typeface="Arial" charset="0"/>
              </a:rPr>
              <a:t>Работая в столовой курсов переподготовки немецких офицеров по указанию подполья отравила пищу. Во время разбирательств, желая доказать немцам свою непричастность, съела отравленный суп. Чудом осталась жива. Кто она?</a:t>
            </a: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Урок Дети герои ВОВ\Фото пионеров\Scan1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692696"/>
            <a:ext cx="44644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15567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Зина Портнова</a:t>
            </a:r>
            <a:endParaRPr lang="ru-RU" sz="32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95536" y="5877272"/>
            <a:ext cx="504056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0768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800" b="1" dirty="0" smtClean="0">
                <a:latin typeface="Calibri" pitchFamily="34" charset="0"/>
              </a:rPr>
              <a:t>Принимал активное участие в партизанском движении на Украине. Сначала был связным, затем участвовал в боях, был дважды ранен. Назовите его.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Урок Дети герои ВОВ\Фото пионеров\Scan1000..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124744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177281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Валя Котик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23528" y="5949280"/>
            <a:ext cx="504056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340768"/>
            <a:ext cx="590465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800" b="1" dirty="0" smtClean="0">
                <a:latin typeface="Calibri" pitchFamily="34" charset="0"/>
              </a:rPr>
              <a:t>Он был разведчиком штаба партизанской бригады. Кроме разведок, участвовал в рейдах и диверсиях.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800" b="1" dirty="0" smtClean="0">
                <a:latin typeface="Calibri" pitchFamily="34" charset="0"/>
              </a:rPr>
              <a:t>Возвращаясь из разведки и окружённый немцами, он подорвал себя и врагов гранатой. Кто он? 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Урок Дети герои ВОВ\Фото пионеров\Scan1000..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196752"/>
            <a:ext cx="3960440" cy="453650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17008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Марат </a:t>
            </a:r>
            <a:r>
              <a:rPr lang="ru-RU" sz="3600" dirty="0" err="1" smtClean="0">
                <a:latin typeface="Arial Black" pitchFamily="34" charset="0"/>
              </a:rPr>
              <a:t>Казей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23528" y="5949280"/>
            <a:ext cx="648072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4784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Какой город был в блокаде 900 дней и ночей?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98072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Ленинград</a:t>
            </a:r>
            <a:endParaRPr lang="ru-RU" sz="32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323528" y="5877272"/>
            <a:ext cx="432048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ом\Desktop\8a923cf5125293c89a39605e971a510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00808"/>
            <a:ext cx="4276897" cy="2702297"/>
          </a:xfrm>
          <a:prstGeom prst="rect">
            <a:avLst/>
          </a:prstGeom>
          <a:noFill/>
        </p:spPr>
      </p:pic>
      <p:pic>
        <p:nvPicPr>
          <p:cNvPr id="1027" name="Picture 3" descr="C:\Users\дом\Desktop\0_d1415_c4738e29_X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3789040"/>
            <a:ext cx="4001695" cy="2617589"/>
          </a:xfrm>
          <a:prstGeom prst="rect">
            <a:avLst/>
          </a:prstGeom>
          <a:noFill/>
        </p:spPr>
      </p:pic>
      <p:pic>
        <p:nvPicPr>
          <p:cNvPr id="6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50" y="1052513"/>
            <a:ext cx="8496300" cy="5584825"/>
            <a:chOff x="204" y="663"/>
            <a:chExt cx="5352" cy="3518"/>
          </a:xfrm>
        </p:grpSpPr>
        <p:sp>
          <p:nvSpPr>
            <p:cNvPr id="2060" name="Text Box 10"/>
            <p:cNvSpPr txBox="1">
              <a:spLocks noChangeArrowheads="1"/>
            </p:cNvSpPr>
            <p:nvPr/>
          </p:nvSpPr>
          <p:spPr bwMode="auto">
            <a:xfrm>
              <a:off x="1202" y="3884"/>
              <a:ext cx="14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chemeClr val="tx2"/>
                  </a:solidFill>
                  <a:latin typeface="Calibri" pitchFamily="34" charset="0"/>
                </a:rPr>
                <a:t>Галя </a:t>
              </a:r>
              <a:r>
                <a:rPr lang="ru-RU" sz="2000" b="1" dirty="0">
                  <a:solidFill>
                    <a:schemeClr val="tx2"/>
                  </a:solidFill>
                  <a:latin typeface="Calibri" pitchFamily="34" charset="0"/>
                </a:rPr>
                <a:t>Комлева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04" y="663"/>
              <a:ext cx="5352" cy="3518"/>
              <a:chOff x="204" y="663"/>
              <a:chExt cx="5352" cy="3518"/>
            </a:xfrm>
          </p:grpSpPr>
          <p:pic>
            <p:nvPicPr>
              <p:cNvPr id="2053" name="Picture 3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 l="6897" r="13103"/>
              <a:stretch>
                <a:fillRect/>
              </a:stretch>
            </p:blipFill>
            <p:spPr bwMode="auto">
              <a:xfrm>
                <a:off x="340" y="663"/>
                <a:ext cx="1044" cy="144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</p:pic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204" y="2160"/>
                <a:ext cx="13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Лёня Голиков</a:t>
                </a:r>
              </a:p>
            </p:txBody>
          </p:sp>
          <p:pic>
            <p:nvPicPr>
              <p:cNvPr id="2055" name="Picture 5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655" y="709"/>
                <a:ext cx="1128" cy="145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</p:pic>
          <p:sp>
            <p:nvSpPr>
              <p:cNvPr id="2056" name="Text Box 6"/>
              <p:cNvSpPr txBox="1">
                <a:spLocks noChangeArrowheads="1"/>
              </p:cNvSpPr>
              <p:nvPr/>
            </p:nvSpPr>
            <p:spPr bwMode="auto">
              <a:xfrm>
                <a:off x="1610" y="2160"/>
                <a:ext cx="12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>
                    <a:solidFill>
                      <a:schemeClr val="tx2"/>
                    </a:solidFill>
                    <a:latin typeface="Calibri" pitchFamily="34" charset="0"/>
                  </a:rPr>
                  <a:t>Валя Котик</a:t>
                </a:r>
              </a:p>
            </p:txBody>
          </p:sp>
          <p:pic>
            <p:nvPicPr>
              <p:cNvPr id="2057" name="Picture 7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061" y="709"/>
                <a:ext cx="1088" cy="145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</p:pic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2925" y="2160"/>
                <a:ext cx="12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>
                    <a:solidFill>
                      <a:schemeClr val="tx2"/>
                    </a:solidFill>
                    <a:latin typeface="Calibri" pitchFamily="34" charset="0"/>
                  </a:rPr>
                  <a:t>Марат Казей</a:t>
                </a:r>
              </a:p>
            </p:txBody>
          </p:sp>
          <p:sp>
            <p:nvSpPr>
              <p:cNvPr id="2062" name="Text Box 12"/>
              <p:cNvSpPr txBox="1">
                <a:spLocks noChangeArrowheads="1"/>
              </p:cNvSpPr>
              <p:nvPr/>
            </p:nvSpPr>
            <p:spPr bwMode="auto">
              <a:xfrm>
                <a:off x="1927" y="3884"/>
                <a:ext cx="16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2000" b="1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2063" name="Text Box 13"/>
              <p:cNvSpPr txBox="1">
                <a:spLocks noChangeArrowheads="1"/>
              </p:cNvSpPr>
              <p:nvPr/>
            </p:nvSpPr>
            <p:spPr bwMode="auto">
              <a:xfrm>
                <a:off x="2835" y="3929"/>
                <a:ext cx="13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dirty="0">
                    <a:solidFill>
                      <a:schemeClr val="tx2"/>
                    </a:solidFill>
                    <a:latin typeface="Calibri" pitchFamily="34" charset="0"/>
                  </a:rPr>
                  <a:t>Зина Портнова</a:t>
                </a:r>
              </a:p>
            </p:txBody>
          </p:sp>
          <p:pic>
            <p:nvPicPr>
              <p:cNvPr id="2064" name="Picture 14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744" y="2478"/>
                <a:ext cx="1159" cy="140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</p:pic>
          <p:pic>
            <p:nvPicPr>
              <p:cNvPr id="2066" name="Picture 4" descr="Галя Комлева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1338" y="2523"/>
                <a:ext cx="1225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20" descr="СЕРИЯ &quot;ОПАЛЕННЫЕ ОГНЕМ ВОЙНЫ&quot; (ЧАСТЬ 21 - ЮНЫЕ ГЕРОИ ВОЙНЫ.). Обсуждение на LiveInternet - Российский Сервис Онлайн-Дневников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332" y="709"/>
                <a:ext cx="1065" cy="1359"/>
              </a:xfrm>
              <a:prstGeom prst="rect">
                <a:avLst/>
              </a:prstGeom>
              <a:noFill/>
            </p:spPr>
          </p:pic>
          <p:sp>
            <p:nvSpPr>
              <p:cNvPr id="2069" name="Text Box 12"/>
              <p:cNvSpPr txBox="1">
                <a:spLocks noChangeArrowheads="1"/>
              </p:cNvSpPr>
              <p:nvPr/>
            </p:nvSpPr>
            <p:spPr bwMode="auto">
              <a:xfrm>
                <a:off x="4150" y="2115"/>
                <a:ext cx="140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>
                    <a:solidFill>
                      <a:schemeClr val="tx2"/>
                    </a:solidFill>
                    <a:latin typeface="Calibri" pitchFamily="34" charset="0"/>
                  </a:rPr>
                  <a:t>Володя Дубинин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1988840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Какая битва стала началом коренного перелома в Великой Отечественной войне 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55679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Сталинградская битва</a:t>
            </a:r>
            <a:endParaRPr lang="ru-RU" sz="2800" b="1" dirty="0"/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ом\Desktop\10443359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3" y="3266531"/>
            <a:ext cx="3816423" cy="2838386"/>
          </a:xfrm>
          <a:prstGeom prst="rect">
            <a:avLst/>
          </a:prstGeom>
          <a:noFill/>
        </p:spPr>
      </p:pic>
      <p:pic>
        <p:nvPicPr>
          <p:cNvPr id="2051" name="Picture 3" descr="C:\Users\дом\Desktop\stalingrad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692696"/>
            <a:ext cx="3017837" cy="2265363"/>
          </a:xfrm>
          <a:prstGeom prst="rect">
            <a:avLst/>
          </a:prstGeom>
          <a:noFill/>
        </p:spPr>
      </p:pic>
      <p:pic>
        <p:nvPicPr>
          <p:cNvPr id="2052" name="Picture 4" descr="C:\Users\дом\Desktop\9ba37c06db3940a913d8e67fb2fb2ad7.jpg"/>
          <p:cNvPicPr>
            <a:picLocks noChangeAspect="1" noChangeArrowheads="1"/>
          </p:cNvPicPr>
          <p:nvPr/>
        </p:nvPicPr>
        <p:blipFill>
          <a:blip r:embed="rId5" cstate="screen"/>
          <a:srcRect b="5281"/>
          <a:stretch>
            <a:fillRect/>
          </a:stretch>
        </p:blipFill>
        <p:spPr bwMode="auto">
          <a:xfrm>
            <a:off x="4427984" y="3284984"/>
            <a:ext cx="4258385" cy="2808312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340768"/>
            <a:ext cx="5094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За мужество и смелость Галя Комлева была награждена орденом. Каким?</a:t>
            </a:r>
            <a:endParaRPr lang="ru-RU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42210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rden-otechestvennoy-voyny A00785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4077072"/>
            <a:ext cx="2063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836712"/>
            <a:ext cx="4300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Орденом Отечественной войны 1 степени</a:t>
            </a:r>
            <a:endParaRPr lang="ru-RU" sz="2400" b="1" dirty="0"/>
          </a:p>
        </p:txBody>
      </p:sp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Галя Комлев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1772816"/>
            <a:ext cx="4824536" cy="46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251520" y="5949280"/>
            <a:ext cx="720080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3671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Выберите три награды, которыми был награждён юный пионер Валя Котик.</a:t>
            </a:r>
            <a:endParaRPr lang="ru-RU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276872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А) орден Красного Знамени, орден Отечественной войны I степени, медаль «Партизану Отечественной войны» II степени  </a:t>
            </a:r>
          </a:p>
          <a:p>
            <a:endParaRPr lang="ru-RU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Б) орден Ленина, орден Отечественной войны I степени,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медаль «Партизану Отечественной войны» II степени  </a:t>
            </a:r>
          </a:p>
          <a:p>
            <a:endParaRPr lang="ru-RU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В) орден Ленина, орден Отечественной войны I степени,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медаль «За отвагу»</a:t>
            </a:r>
            <a:endParaRPr 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157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64704"/>
            <a:ext cx="45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Б) орден Ленина, орден Отечественной войны I степени,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медаль «Партизану Отечественной войны» II степени  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7" descr="Валя Кот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8064" y="2564904"/>
            <a:ext cx="3610522" cy="3469581"/>
          </a:xfrm>
          <a:prstGeom prst="rect">
            <a:avLst/>
          </a:prstGeom>
        </p:spPr>
      </p:pic>
      <p:pic>
        <p:nvPicPr>
          <p:cNvPr id="4" name="Picture 11" descr="Soviet Medal Partisan of the Patriotic War 2nd class OBVERS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3645024"/>
            <a:ext cx="1238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Orden-otechestvennoy-voyny A00785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2132856"/>
            <a:ext cx="122396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Одна из главных улиц на территории нашего поселка носит его имя"/>
          <p:cNvPicPr>
            <a:picLocks noChangeAspect="1" noChangeArrowheads="1"/>
          </p:cNvPicPr>
          <p:nvPr/>
        </p:nvPicPr>
        <p:blipFill>
          <a:blip r:embed="rId5" cstate="screen">
            <a:lum bright="12000"/>
          </a:blip>
          <a:srcRect/>
          <a:stretch>
            <a:fillRect/>
          </a:stretch>
        </p:blipFill>
        <p:spPr bwMode="auto">
          <a:xfrm>
            <a:off x="3491880" y="3645024"/>
            <a:ext cx="1233660" cy="2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395536" y="5949280"/>
            <a:ext cx="576064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52737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Этот герой награждён орденом Красного Знамени. Кто он?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" name="Picture 20" descr="СЕРИЯ &quot;ОПАЛЕННЫЕ ОГНЕМ ВОЙНЫ&quot; (ЧАСТЬ 21 - ЮНЫЕ ГЕРОИ ВОЙНЫ.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988840"/>
            <a:ext cx="26558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Орден Красное Знам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060848"/>
            <a:ext cx="2155775" cy="25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СЕРИЯ &quot;ОПАЛЕННЫЕ ОГНЕМ ВОЙНЫ&quot; (ЧАСТЬ 21 - ЮНЫЕ ГЕРОИ ВОЙНЫ.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988840"/>
            <a:ext cx="26558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83671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Володя Дубинин</a:t>
            </a:r>
            <a:endParaRPr lang="ru-RU" sz="2400" b="1" dirty="0"/>
          </a:p>
        </p:txBody>
      </p:sp>
      <p:pic>
        <p:nvPicPr>
          <p:cNvPr id="4" name="Picture 5" descr="Орден Красное Знам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060848"/>
            <a:ext cx="2155775" cy="25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395536" y="5877272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Назовите имя пионера – героя, которому присвоили звание Героя Советского Союза (раньше трёх остальных ) 2 февраля 1944 года. </a:t>
            </a:r>
          </a:p>
          <a:p>
            <a:r>
              <a:rPr lang="ru-RU" sz="2800" b="1" dirty="0" smtClean="0">
                <a:latin typeface="Calibri" pitchFamily="34" charset="0"/>
              </a:rPr>
              <a:t>И это был …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</a:rPr>
              <a:t>А) Валя Котик</a:t>
            </a:r>
          </a:p>
          <a:p>
            <a:r>
              <a:rPr lang="ru-RU" sz="2800" b="1" dirty="0" smtClean="0">
                <a:latin typeface="Calibri" pitchFamily="34" charset="0"/>
              </a:rPr>
              <a:t>Б) Лёня Голиков</a:t>
            </a:r>
          </a:p>
          <a:p>
            <a:r>
              <a:rPr lang="ru-RU" sz="2800" b="1" dirty="0" smtClean="0">
                <a:latin typeface="Calibri" pitchFamily="34" charset="0"/>
              </a:rPr>
              <a:t>В) Марат </a:t>
            </a:r>
            <a:r>
              <a:rPr lang="ru-RU" sz="2800" b="1" dirty="0" err="1" smtClean="0">
                <a:latin typeface="Calibri" pitchFamily="34" charset="0"/>
              </a:rPr>
              <a:t>Казей</a:t>
            </a: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 l="13103" r="6897"/>
          <a:stretch>
            <a:fillRect/>
          </a:stretch>
        </p:blipFill>
        <p:spPr bwMode="auto">
          <a:xfrm>
            <a:off x="5076056" y="1412776"/>
            <a:ext cx="3096344" cy="44593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170080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Лёня Голиков</a:t>
            </a:r>
            <a:endParaRPr lang="ru-RU" sz="4000" b="1" dirty="0"/>
          </a:p>
        </p:txBody>
      </p:sp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323528" y="5949280"/>
            <a:ext cx="648072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88642"/>
          <a:ext cx="8784976" cy="61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  <a:gridCol w="1464163"/>
                <a:gridCol w="1464163"/>
                <a:gridCol w="1464161"/>
              </a:tblGrid>
              <a:tr h="1032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2114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</a:t>
                      </a:r>
                      <a:r>
                        <a:rPr lang="ru-RU" baseline="0" dirty="0" smtClean="0"/>
                        <a:t> знания о войне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3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4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5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6" action="ppaction://hlinksldjump"/>
                        </a:rPr>
                        <a:t>50</a:t>
                      </a:r>
                      <a:endParaRPr lang="ru-RU" sz="2800" dirty="0"/>
                    </a:p>
                  </a:txBody>
                  <a:tcPr/>
                </a:tc>
              </a:tr>
              <a:tr h="1032114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7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8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9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0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1" action="ppaction://hlinksldjump"/>
                        </a:rPr>
                        <a:t>50</a:t>
                      </a:r>
                      <a:endParaRPr lang="ru-RU" sz="2800" dirty="0"/>
                    </a:p>
                  </a:txBody>
                  <a:tcPr/>
                </a:tc>
              </a:tr>
              <a:tr h="10321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Награды</a:t>
                      </a:r>
                    </a:p>
                    <a:p>
                      <a:r>
                        <a:rPr lang="ru-RU" dirty="0" smtClean="0"/>
                        <a:t>героев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2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3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4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5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6" action="ppaction://hlinksldjump"/>
                        </a:rPr>
                        <a:t>50</a:t>
                      </a:r>
                      <a:endParaRPr lang="ru-RU" sz="2800" dirty="0"/>
                    </a:p>
                  </a:txBody>
                  <a:tcPr/>
                </a:tc>
              </a:tr>
              <a:tr h="1032114"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Имена героев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7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8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19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0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1" action="ppaction://hlinksldjump"/>
                        </a:rPr>
                        <a:t>50</a:t>
                      </a:r>
                      <a:endParaRPr lang="ru-RU" sz="2800" dirty="0"/>
                    </a:p>
                  </a:txBody>
                  <a:tcPr/>
                </a:tc>
              </a:tr>
              <a:tr h="1032114">
                <a:tc>
                  <a:txBody>
                    <a:bodyPr/>
                    <a:lstStyle/>
                    <a:p>
                      <a:r>
                        <a:rPr lang="ru-RU" dirty="0" smtClean="0"/>
                        <a:t>Из жизни героев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2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3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4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5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hlinkClick r:id="rId26" action="ppaction://hlinksldjump"/>
                        </a:rPr>
                        <a:t>50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80728"/>
            <a:ext cx="5958408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Звание Героя Советского Союза ему присвоили в 1965 году – через 21 год после гибели. Назовите пионера – героя.</a:t>
            </a:r>
          </a:p>
          <a:p>
            <a:pPr algn="ctr"/>
            <a:endParaRPr lang="ru-RU" sz="105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</a:rPr>
              <a:t>А) Саша Бородулин</a:t>
            </a:r>
          </a:p>
          <a:p>
            <a:r>
              <a:rPr lang="ru-RU" sz="2800" b="1" dirty="0" smtClean="0">
                <a:latin typeface="Calibri" pitchFamily="34" charset="0"/>
              </a:rPr>
              <a:t>Б) Зина Портнова</a:t>
            </a:r>
          </a:p>
          <a:p>
            <a:r>
              <a:rPr lang="ru-RU" sz="2800" b="1" dirty="0" smtClean="0">
                <a:latin typeface="Calibri" pitchFamily="34" charset="0"/>
              </a:rPr>
              <a:t>В) Марат </a:t>
            </a:r>
            <a:r>
              <a:rPr lang="ru-RU" sz="2800" b="1" dirty="0" err="1" smtClean="0">
                <a:latin typeface="Calibri" pitchFamily="34" charset="0"/>
              </a:rPr>
              <a:t>Казей</a:t>
            </a: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Марат </a:t>
            </a:r>
            <a:r>
              <a:rPr lang="ru-RU" sz="4400" b="1" dirty="0" err="1" smtClean="0"/>
              <a:t>Казей</a:t>
            </a:r>
            <a:endParaRPr lang="ru-RU" sz="4400" b="1" dirty="0"/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Марат Каз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844824"/>
            <a:ext cx="4427984" cy="42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79512" y="5877272"/>
            <a:ext cx="792088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05273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В каком городе родилась Зина Портнова?</a:t>
            </a:r>
            <a:endParaRPr lang="ru-RU" sz="2800" b="1" dirty="0"/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35730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76470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Зина Портнова родилась в городе Ленинграде.</a:t>
            </a:r>
            <a:endParaRPr lang="ru-RU" sz="2800" b="1" dirty="0"/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51520" y="6093296"/>
            <a:ext cx="504056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ом\Desktop\6b1351eb1e7a98bea90b12c273b1a0c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717032"/>
            <a:ext cx="4320480" cy="2592288"/>
          </a:xfrm>
          <a:prstGeom prst="rect">
            <a:avLst/>
          </a:prstGeom>
          <a:noFill/>
        </p:spPr>
      </p:pic>
      <p:pic>
        <p:nvPicPr>
          <p:cNvPr id="1028" name="Picture 4" descr="C:\Users\дом\Desktop\maxresdefault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844824"/>
            <a:ext cx="3888432" cy="271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1" y="1628800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каком городе поставлен памятник пионеру – герою Марату </a:t>
            </a:r>
            <a:r>
              <a:rPr lang="ru-RU" sz="3200" b="1" dirty="0" err="1" smtClean="0"/>
              <a:t>Казею</a:t>
            </a:r>
            <a:r>
              <a:rPr lang="ru-RU" sz="3200" b="1" dirty="0" smtClean="0"/>
              <a:t> 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Памятник Марату </a:t>
            </a:r>
            <a:r>
              <a:rPr lang="ru-RU" sz="2400" b="1" dirty="0" err="1" smtClean="0"/>
              <a:t>Казею</a:t>
            </a:r>
            <a:r>
              <a:rPr lang="ru-RU" sz="2400" b="1" dirty="0" smtClean="0"/>
              <a:t> находится в городе Минск(Республика Беларусь)</a:t>
            </a:r>
            <a:endParaRPr lang="ru-RU" sz="2400" b="1" dirty="0"/>
          </a:p>
        </p:txBody>
      </p:sp>
      <p:pic>
        <p:nvPicPr>
          <p:cNvPr id="1026" name="Picture 2" descr="C:\Users\дом\Desktop\pamyatnik-maratu-kazeyu-v-minske.x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204864"/>
            <a:ext cx="5261214" cy="3940241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323528" y="5949280"/>
            <a:ext cx="648072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48478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Где находится памятник Вале Котику?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Памятник Вале Котику находится в г. Шепетовка Хмельницкой области.</a:t>
            </a:r>
            <a:endParaRPr lang="ru-RU" sz="2400" b="1" dirty="0"/>
          </a:p>
        </p:txBody>
      </p:sp>
      <p:pic>
        <p:nvPicPr>
          <p:cNvPr id="1026" name="Picture 2" descr="C:\Users\дом\Desktop\img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916832"/>
            <a:ext cx="2880320" cy="424847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251520" y="6021288"/>
            <a:ext cx="576064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2736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В каком городе находится памятник Лёне Голикову?</a:t>
            </a:r>
            <a:endParaRPr lang="ru-RU" sz="3200" b="1" dirty="0"/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90872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пионеру – герою Леониду Голикову находится в Великом Новгороде.</a:t>
            </a:r>
            <a:endParaRPr lang="ru-RU" b="1" dirty="0"/>
          </a:p>
        </p:txBody>
      </p:sp>
      <p:pic>
        <p:nvPicPr>
          <p:cNvPr id="2050" name="Picture 2" descr="C:\Users\дом\Desktop\733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700808"/>
            <a:ext cx="3439269" cy="458569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251520" y="6021288"/>
            <a:ext cx="648072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05273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Дата начала Великой Отечественной войны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4371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Ответ:</a:t>
            </a:r>
            <a:endParaRPr lang="ru-RU" dirty="0"/>
          </a:p>
        </p:txBody>
      </p:sp>
      <p:pic>
        <p:nvPicPr>
          <p:cNvPr id="5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1556792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каком городе был спущен на воду теплоход «Галя Комлева»?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Теплоход – сухогруз «Галя Комлева был спущен на воду в городе Мурманске в 1968 году.</a:t>
            </a:r>
            <a:endParaRPr lang="ru-RU" sz="2000" b="1" dirty="0"/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ом\Desktop\1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1988840"/>
            <a:ext cx="4968552" cy="388843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395536" y="5877272"/>
            <a:ext cx="648072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162880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каком городе находится улица в честь пионера- героя Зины Портновой?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0770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90872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Улица Зины Портновой находится в Ленинграде(Санкт- Петербурге).</a:t>
            </a:r>
            <a:endParaRPr lang="ru-RU" sz="2400" b="1" dirty="0"/>
          </a:p>
        </p:txBody>
      </p:sp>
      <p:pic>
        <p:nvPicPr>
          <p:cNvPr id="1026" name="Picture 2" descr="C:\Users\дом\Desktop\69_big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132856"/>
            <a:ext cx="2520280" cy="3960440"/>
          </a:xfrm>
          <a:prstGeom prst="rect">
            <a:avLst/>
          </a:prstGeom>
          <a:noFill/>
        </p:spPr>
      </p:pic>
      <p:pic>
        <p:nvPicPr>
          <p:cNvPr id="1027" name="Picture 3" descr="C:\Users\дом\Desktop\462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772816"/>
            <a:ext cx="3024336" cy="1984050"/>
          </a:xfrm>
          <a:prstGeom prst="rect">
            <a:avLst/>
          </a:prstGeom>
          <a:noFill/>
        </p:spPr>
      </p:pic>
      <p:pic>
        <p:nvPicPr>
          <p:cNvPr id="1028" name="Picture 4" descr="C:\Users\дом\Desktop\hello_html_m152c9a2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3717032"/>
            <a:ext cx="3467224" cy="260041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179512" y="6093296"/>
            <a:ext cx="648072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36712"/>
            <a:ext cx="581439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Calibri" pitchFamily="34" charset="0"/>
              </a:rPr>
              <a:t>В 1957 году был снят художественный фильм «Орлёнок», главным героем которого стал юный партизан Валя </a:t>
            </a:r>
            <a:r>
              <a:rPr lang="ru-RU" sz="3200" b="1" dirty="0" err="1" smtClean="0">
                <a:latin typeface="Calibri" pitchFamily="34" charset="0"/>
              </a:rPr>
              <a:t>Котко</a:t>
            </a:r>
            <a:r>
              <a:rPr lang="ru-RU" sz="3200" b="1" dirty="0" smtClean="0">
                <a:latin typeface="Calibri" pitchFamily="34" charset="0"/>
              </a:rPr>
              <a:t>. Как вы думаете, кто стал прототипом этого киногероя?</a:t>
            </a:r>
          </a:p>
          <a:p>
            <a:pPr algn="ctr">
              <a:lnSpc>
                <a:spcPct val="80000"/>
              </a:lnSpc>
            </a:pPr>
            <a:endParaRPr lang="ru-RU" sz="32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Calibri" pitchFamily="34" charset="0"/>
              </a:rPr>
              <a:t>А) Марат </a:t>
            </a:r>
            <a:r>
              <a:rPr lang="ru-RU" sz="3200" b="1" dirty="0" err="1" smtClean="0">
                <a:latin typeface="Calibri" pitchFamily="34" charset="0"/>
              </a:rPr>
              <a:t>Казей</a:t>
            </a:r>
            <a:endParaRPr lang="ru-RU" sz="32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Calibri" pitchFamily="34" charset="0"/>
              </a:rPr>
              <a:t>Б) Валя Котик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Calibri" pitchFamily="34" charset="0"/>
              </a:rPr>
              <a:t>В) Лёня Голиков</a:t>
            </a: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43286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latin typeface="Calibri" pitchFamily="34" charset="0"/>
              </a:rPr>
              <a:t>Б) Валя Котик</a:t>
            </a:r>
          </a:p>
        </p:txBody>
      </p:sp>
      <p:pic>
        <p:nvPicPr>
          <p:cNvPr id="3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ом\Desktop\7858039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619864"/>
            <a:ext cx="3672408" cy="486657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576064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5040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Как звали старшую сестру Марата </a:t>
            </a:r>
            <a:r>
              <a:rPr lang="ru-RU" sz="2800" b="1" dirty="0" err="1" smtClean="0">
                <a:latin typeface="+mj-lt"/>
              </a:rPr>
              <a:t>Казея</a:t>
            </a:r>
            <a:r>
              <a:rPr lang="ru-RU" sz="2800" b="1" dirty="0" smtClean="0">
                <a:latin typeface="+mj-lt"/>
              </a:rPr>
              <a:t>, 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с которой он ушёл в партизанский отряд?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endParaRPr lang="ru-RU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70892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А) Анна</a:t>
            </a:r>
          </a:p>
          <a:p>
            <a:r>
              <a:rPr lang="ru-RU" sz="3600" b="1" dirty="0" smtClean="0">
                <a:latin typeface="+mj-lt"/>
              </a:rPr>
              <a:t>Б) Ариадна</a:t>
            </a:r>
          </a:p>
          <a:p>
            <a:r>
              <a:rPr lang="ru-RU" sz="3600" b="1" dirty="0" smtClean="0">
                <a:latin typeface="+mj-lt"/>
              </a:rPr>
              <a:t>В) Алла</a:t>
            </a:r>
          </a:p>
        </p:txBody>
      </p:sp>
      <p:pic>
        <p:nvPicPr>
          <p:cNvPr id="5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1844824"/>
            <a:ext cx="221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Б) Ариадна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62068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Сестру Марата </a:t>
            </a:r>
            <a:r>
              <a:rPr lang="ru-RU" sz="3200" b="1" dirty="0" err="1" smtClean="0"/>
              <a:t>Казея</a:t>
            </a:r>
            <a:r>
              <a:rPr lang="ru-RU" sz="3200" b="1" dirty="0" smtClean="0"/>
              <a:t> звали</a:t>
            </a:r>
            <a:endParaRPr lang="ru-RU" sz="3200" b="1" dirty="0"/>
          </a:p>
        </p:txBody>
      </p:sp>
      <p:pic>
        <p:nvPicPr>
          <p:cNvPr id="3074" name="Picture 2" descr="C:\Users\дом\Desktop\196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780928"/>
            <a:ext cx="3858501" cy="3194569"/>
          </a:xfrm>
          <a:prstGeom prst="rect">
            <a:avLst/>
          </a:prstGeom>
          <a:noFill/>
        </p:spPr>
      </p:pic>
      <p:pic>
        <p:nvPicPr>
          <p:cNvPr id="3075" name="Picture 3" descr="C:\Users\дом\Desktop\196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2420888"/>
            <a:ext cx="2743200" cy="351155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134076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Эта девочка до войны с первого по шестой класс была круглой отличницей. Назовите её имя.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40770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134076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Галя Комлева</a:t>
            </a:r>
            <a:endParaRPr lang="ru-RU" sz="2400" b="1" dirty="0"/>
          </a:p>
        </p:txBody>
      </p:sp>
      <p:pic>
        <p:nvPicPr>
          <p:cNvPr id="1026" name="Picture 2" descr="C:\Users\дом\Desktop\img21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916832"/>
            <a:ext cx="3623628" cy="432048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395536" y="6093296"/>
            <a:ext cx="648072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22 июня 1941 г.</a:t>
            </a:r>
            <a:endParaRPr lang="ru-RU" sz="32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576064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ом\Desktop\Объявление-войны-в-Москве-22-июня-19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293630"/>
            <a:ext cx="3600400" cy="4843906"/>
          </a:xfrm>
          <a:prstGeom prst="rect">
            <a:avLst/>
          </a:prstGeom>
          <a:noFill/>
        </p:spPr>
      </p:pic>
      <p:pic>
        <p:nvPicPr>
          <p:cNvPr id="1027" name="Picture 3" descr="C:\Users\дом\Desktop\img2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492896"/>
            <a:ext cx="4464496" cy="3264498"/>
          </a:xfrm>
          <a:prstGeom prst="rect">
            <a:avLst/>
          </a:prstGeom>
          <a:noFill/>
        </p:spPr>
      </p:pic>
      <p:pic>
        <p:nvPicPr>
          <p:cNvPr id="6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052736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каком году и в каком городе прошёл парад войск после которого защитники сразу же ушли на защиту Родины?</a:t>
            </a:r>
            <a:endParaRPr lang="ru-RU" sz="3200" b="1" dirty="0"/>
          </a:p>
        </p:txBody>
      </p:sp>
      <p:pic>
        <p:nvPicPr>
          <p:cNvPr id="4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944" y="6290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944" y="6290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76470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 ноября 1941 года в Москве на Красной площади  состоялся парад с которого военные соединения ушли на защиту Москвы.</a:t>
            </a:r>
            <a:endParaRPr lang="ru-RU" sz="2000" b="1" dirty="0"/>
          </a:p>
        </p:txBody>
      </p:sp>
      <p:pic>
        <p:nvPicPr>
          <p:cNvPr id="1027" name="Picture 3" descr="C:\Users\дом\Desktop\парад-7-ноября-1941-год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2276872"/>
            <a:ext cx="4759965" cy="381642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251520" y="6021288"/>
            <a:ext cx="648072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944" y="6290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69269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Какая была подпольная кличка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у Зины Портновой?</a:t>
            </a:r>
            <a:endParaRPr lang="ru-RU" b="1" dirty="0">
              <a:latin typeface="+mj-lt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11560" y="2132856"/>
            <a:ext cx="2592387" cy="2473325"/>
            <a:chOff x="249" y="1344"/>
            <a:chExt cx="1633" cy="1558"/>
          </a:xfrm>
        </p:grpSpPr>
        <p:pic>
          <p:nvPicPr>
            <p:cNvPr id="5" name="Picture 9" descr="i?id=5cf4b0b63b15ce7e65cbd5cdaac8631e-92-144&amp;n=2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49" y="1344"/>
              <a:ext cx="1633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76" y="2614"/>
              <a:ext cx="1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А) Незабудка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491880" y="2132856"/>
            <a:ext cx="2605088" cy="2544763"/>
            <a:chOff x="2064" y="1616"/>
            <a:chExt cx="1641" cy="1603"/>
          </a:xfrm>
        </p:grpSpPr>
        <p:pic>
          <p:nvPicPr>
            <p:cNvPr id="8" name="Picture 7" descr="i?id=0dee98ed727d0b35d98e0b5a3c63d9bf-77-144&amp;n=2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64" y="1616"/>
              <a:ext cx="1641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336" y="2931"/>
              <a:ext cx="11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Б) Фиалка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6228184" y="2204864"/>
            <a:ext cx="2616200" cy="2481262"/>
            <a:chOff x="3833" y="2069"/>
            <a:chExt cx="1648" cy="1563"/>
          </a:xfrm>
        </p:grpSpPr>
        <p:pic>
          <p:nvPicPr>
            <p:cNvPr id="11" name="Picture 5" descr="i?id=ef526987b0e203469d76aa0cb78d9575-31-144&amp;n=2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33" y="2069"/>
              <a:ext cx="1648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199" y="3344"/>
              <a:ext cx="11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В) Ромашка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43608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944" y="6290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119675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Подпольная кличка Зины Портновой </a:t>
            </a:r>
            <a:endParaRPr lang="ru-RU" sz="2400" b="1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347864" y="2636912"/>
            <a:ext cx="2808312" cy="3168352"/>
            <a:chOff x="3833" y="2069"/>
            <a:chExt cx="1648" cy="1563"/>
          </a:xfrm>
        </p:grpSpPr>
        <p:pic>
          <p:nvPicPr>
            <p:cNvPr id="5" name="Picture 5" descr="i?id=ef526987b0e203469d76aa0cb78d9575-31-144&amp;n=2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3" y="2069"/>
              <a:ext cx="1648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199" y="3344"/>
              <a:ext cx="11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В) Ромашка</a:t>
              </a: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504056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944" y="6290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484784"/>
            <a:ext cx="5238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 подвиге этого юного героя были написаны книги (наиболее известная среди них «Улица младшего сына» Л. Кассиля)и по ней снят художественный фильм. Назовите имя этого мальчика.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944" y="629072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СЕРИЯ &quot;ОПАЛЕННЫЕ ОГНЕМ ВОЙНЫ&quot; (ЧАСТЬ 21 - ЮНЫЕ ГЕРОИ ВОЙНЫ.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620688"/>
            <a:ext cx="229129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7647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Володя Дубинин</a:t>
            </a:r>
            <a:endParaRPr lang="ru-RU" sz="2000" b="1" dirty="0"/>
          </a:p>
        </p:txBody>
      </p:sp>
      <p:pic>
        <p:nvPicPr>
          <p:cNvPr id="2050" name="Picture 2" descr="C:\Users\дом\Desktop\6232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3861048"/>
            <a:ext cx="3416027" cy="2520280"/>
          </a:xfrm>
          <a:prstGeom prst="rect">
            <a:avLst/>
          </a:prstGeom>
          <a:noFill/>
        </p:spPr>
      </p:pic>
      <p:pic>
        <p:nvPicPr>
          <p:cNvPr id="2051" name="Picture 3" descr="C:\Users\дом\Desktop\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1844824"/>
            <a:ext cx="4248472" cy="3348373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251520" y="6021288"/>
            <a:ext cx="576064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628799"/>
            <a:ext cx="50223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u="sng" dirty="0" smtClean="0">
                <a:hlinkClick r:id="rId2"/>
              </a:rPr>
              <a:t>https://yandex.ru/images/search?text=фото%20улица%20в%20честь%20зины%20портновой&amp;noreask=1&amp;img_url</a:t>
            </a:r>
            <a:endParaRPr lang="ru-RU" sz="1100" dirty="0" smtClean="0"/>
          </a:p>
          <a:p>
            <a:pPr lvl="0"/>
            <a:r>
              <a:rPr lang="ru-RU" sz="1100" dirty="0" err="1" smtClean="0"/>
              <a:t>ttps</a:t>
            </a:r>
            <a:r>
              <a:rPr lang="ru-RU" sz="1100" dirty="0" smtClean="0"/>
              <a:t>://</a:t>
            </a:r>
            <a:r>
              <a:rPr lang="ru-RU" sz="1100" dirty="0" err="1" smtClean="0"/>
              <a:t>yandex.ru</a:t>
            </a:r>
            <a:r>
              <a:rPr lang="ru-RU" sz="1100" dirty="0" smtClean="0"/>
              <a:t>/</a:t>
            </a:r>
            <a:r>
              <a:rPr lang="ru-RU" sz="1100" dirty="0" err="1" smtClean="0"/>
              <a:t>images</a:t>
            </a:r>
            <a:r>
              <a:rPr lang="ru-RU" sz="1100" dirty="0" smtClean="0"/>
              <a:t>/search?text=фото%20улица%20в%20честь%20зины%20портновой&amp;noreask</a:t>
            </a:r>
          </a:p>
          <a:p>
            <a:pPr lvl="0"/>
            <a:r>
              <a:rPr lang="ru-RU" sz="1100" u="sng" dirty="0" smtClean="0">
                <a:hlinkClick r:id="rId3"/>
              </a:rPr>
              <a:t>http://persona.rin.ru/cgi-bin/rus/galery.pl?tek_id=0&amp;id_persona=35848&amp;a=f&amp;lang</a:t>
            </a:r>
            <a:r>
              <a:rPr lang="ru-RU" sz="1100" dirty="0" smtClean="0"/>
              <a:t>=</a:t>
            </a:r>
          </a:p>
          <a:p>
            <a:pPr lvl="0"/>
            <a:r>
              <a:rPr lang="ru-RU" sz="1100" u="sng" dirty="0" smtClean="0">
                <a:hlinkClick r:id="rId4"/>
              </a:rPr>
              <a:t>http://900igr.net/fotografii/istorija/Den-geroja-antifashista/010-Galja-Komleva.html</a:t>
            </a:r>
            <a:endParaRPr lang="ru-RU" sz="1100" u="sng" dirty="0" smtClean="0"/>
          </a:p>
          <a:p>
            <a:pPr lvl="0"/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996952"/>
            <a:ext cx="4950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https://yandex.ru/images/search?text=</a:t>
            </a:r>
            <a:r>
              <a:rPr lang="ru-RU" sz="1000" dirty="0" smtClean="0">
                <a:hlinkClick r:id="rId5"/>
              </a:rPr>
              <a:t>смотреть%20фото%20предвоенного%20ленинграда&amp;</a:t>
            </a:r>
            <a:r>
              <a:rPr lang="en-US" sz="1000" dirty="0" err="1" smtClean="0">
                <a:hlinkClick r:id="rId5"/>
              </a:rPr>
              <a:t>noreask</a:t>
            </a:r>
            <a:r>
              <a:rPr lang="en-US" sz="1000" dirty="0" smtClean="0">
                <a:hlinkClick r:id="rId5"/>
              </a:rPr>
              <a:t>=1&amp;img_</a:t>
            </a:r>
            <a:endParaRPr lang="ru-RU" sz="1000" dirty="0" smtClean="0"/>
          </a:p>
          <a:p>
            <a:r>
              <a:rPr lang="en-US" sz="1000" dirty="0" smtClean="0">
                <a:hlinkClick r:id="rId6"/>
              </a:rPr>
              <a:t>https://yandex.ru/images/search?img_url=https%3A%2F%2Fozon-st.cdn.ngenix.net%2Fmultimedia%2Fbooks_cov</a:t>
            </a:r>
            <a:endParaRPr lang="ru-RU" sz="1000" dirty="0" smtClean="0"/>
          </a:p>
          <a:p>
            <a:r>
              <a:rPr lang="en-US" sz="1000" dirty="0" smtClean="0">
                <a:hlinkClick r:id="rId7"/>
              </a:rPr>
              <a:t>https://yandex.ru/images/search?text=</a:t>
            </a:r>
            <a:r>
              <a:rPr lang="ru-RU" sz="1000" dirty="0" smtClean="0">
                <a:hlinkClick r:id="rId7"/>
              </a:rPr>
              <a:t>кадры%20из%20фильма%20улица%20младшего%20сына&amp;</a:t>
            </a:r>
            <a:r>
              <a:rPr lang="en-US" sz="1000" dirty="0" err="1" smtClean="0">
                <a:hlinkClick r:id="rId7"/>
              </a:rPr>
              <a:t>noreask</a:t>
            </a:r>
            <a:r>
              <a:rPr lang="en-US" sz="1000" dirty="0" smtClean="0">
                <a:hlinkClick r:id="rId7"/>
              </a:rPr>
              <a:t>=1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000" b="1" dirty="0" smtClean="0"/>
              <a:t>Когда отмечается День Победы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9969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5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1"/>
            <a:ext cx="568863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9 мая 1945 года</a:t>
            </a:r>
            <a:endParaRPr lang="ru-RU" sz="3600" b="1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467544" y="5949280"/>
            <a:ext cx="504056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s50.radikal.ru/i129/1105/9d/58957d44754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1340768"/>
            <a:ext cx="6336704" cy="4968552"/>
          </a:xfrm>
          <a:prstGeom prst="rect">
            <a:avLst/>
          </a:prstGeom>
          <a:noFill/>
        </p:spPr>
      </p:pic>
      <p:pic>
        <p:nvPicPr>
          <p:cNvPr id="6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3" y="476672"/>
            <a:ext cx="885025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484784"/>
            <a:ext cx="559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Весёлая, смелая, любознательная девочка за шесть своих школьных лет была шесть раз награждена книжками с подписью: </a:t>
            </a:r>
          </a:p>
          <a:p>
            <a:r>
              <a:rPr lang="ru-RU" sz="2800" b="1" dirty="0" smtClean="0">
                <a:latin typeface="Calibri" pitchFamily="34" charset="0"/>
              </a:rPr>
              <a:t>«За отличную учёбу». </a:t>
            </a:r>
          </a:p>
          <a:p>
            <a:r>
              <a:rPr lang="ru-RU" sz="2800" b="1" dirty="0" smtClean="0">
                <a:latin typeface="Calibri" pitchFamily="34" charset="0"/>
              </a:rPr>
              <a:t>Как звали эту девочку?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2292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6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аля Комл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196752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55679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Галя Комлева</a:t>
            </a:r>
            <a:endParaRPr lang="ru-RU" sz="60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467544" y="5733256"/>
            <a:ext cx="648072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Мои документы\библиотека\Материалы по темам\ВОВ\Открытки ВОВ\6fdcd09f13cb176bde1748eb3cf320f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500063"/>
            <a:ext cx="949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356</TotalTime>
  <Words>800</Words>
  <Application>Microsoft Office PowerPoint</Application>
  <PresentationFormat>Экран (4:3)</PresentationFormat>
  <Paragraphs>163</Paragraphs>
  <Slides>56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Аспект</vt:lpstr>
      <vt:lpstr>Маленькие герои большой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герои большой войны</dc:title>
  <dc:creator>дом</dc:creator>
  <cp:lastModifiedBy>6</cp:lastModifiedBy>
  <cp:revision>30</cp:revision>
  <dcterms:created xsi:type="dcterms:W3CDTF">2018-01-14T16:48:19Z</dcterms:created>
  <dcterms:modified xsi:type="dcterms:W3CDTF">2025-12-09T12:03:23Z</dcterms:modified>
</cp:coreProperties>
</file>